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375" r:id="rId2"/>
    <p:sldId id="390" r:id="rId3"/>
    <p:sldId id="391" r:id="rId4"/>
    <p:sldId id="392" r:id="rId5"/>
    <p:sldId id="393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25" r:id="rId38"/>
    <p:sldId id="426" r:id="rId39"/>
    <p:sldId id="427" r:id="rId40"/>
    <p:sldId id="428" r:id="rId41"/>
    <p:sldId id="429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former" id="{24AE0191-6E19-4DF4-A6F9-9453A2CB88C8}">
          <p14:sldIdLst>
            <p14:sldId id="375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7531" autoAdjust="0"/>
  </p:normalViewPr>
  <p:slideViewPr>
    <p:cSldViewPr snapToGrid="0" snapToObjects="1">
      <p:cViewPr varScale="1">
        <p:scale>
          <a:sx n="77" d="100"/>
          <a:sy n="77" d="100"/>
        </p:scale>
        <p:origin x="161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5D2DC-A200-4162-B666-2F77ADA103E0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53B10-BA76-4234-9526-60D52893F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85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本文提出了一种用于长序列时间序列预测的模型 </a:t>
            </a:r>
            <a:r>
              <a:rPr lang="en-US" altLang="zh-CN" dirty="0"/>
              <a:t>Informer</a:t>
            </a:r>
            <a:r>
              <a:rPr lang="zh-CN" altLang="en-US" dirty="0"/>
              <a:t>，效果远超 </a:t>
            </a:r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722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Attention </a:t>
            </a:r>
            <a:r>
              <a:rPr lang="zh-CN" altLang="en-US" dirty="0"/>
              <a:t>机制在深度学习领域是一个很重要的概念。</a:t>
            </a:r>
            <a:endParaRPr lang="en-US" altLang="zh-CN" dirty="0"/>
          </a:p>
          <a:p>
            <a:r>
              <a:rPr lang="zh-CN" altLang="en-US" dirty="0"/>
              <a:t>当我们观察大量信息的时候，我们会集中关注某些特定的部分。</a:t>
            </a:r>
            <a:endParaRPr lang="en-US" altLang="zh-CN" dirty="0"/>
          </a:p>
          <a:p>
            <a:r>
              <a:rPr lang="zh-CN" altLang="en-US" dirty="0"/>
              <a:t>比如下面的这个句子，当看到</a:t>
            </a:r>
            <a:r>
              <a:rPr lang="en-US" altLang="zh-CN" dirty="0"/>
              <a:t>eating </a:t>
            </a:r>
            <a:r>
              <a:rPr lang="zh-CN" altLang="en-US" dirty="0"/>
              <a:t>这个词，我们会寻找后面的名词，</a:t>
            </a:r>
            <a:r>
              <a:rPr lang="en-US" altLang="zh-CN" dirty="0"/>
              <a:t>apple</a:t>
            </a:r>
            <a:r>
              <a:rPr lang="zh-CN" altLang="en-US" dirty="0"/>
              <a:t>，获得</a:t>
            </a:r>
            <a:r>
              <a:rPr lang="en-US" altLang="zh-CN" dirty="0"/>
              <a:t>eat apple</a:t>
            </a:r>
            <a:r>
              <a:rPr lang="zh-CN" altLang="en-US" dirty="0"/>
              <a:t>这个动作，根据</a:t>
            </a:r>
            <a:r>
              <a:rPr lang="en-US" altLang="zh-CN" dirty="0"/>
              <a:t>apple </a:t>
            </a:r>
            <a:r>
              <a:rPr lang="zh-CN" altLang="en-US" dirty="0"/>
              <a:t>再去寻找他的形容词</a:t>
            </a:r>
            <a:r>
              <a:rPr lang="en-US" altLang="zh-CN" dirty="0"/>
              <a:t>green </a:t>
            </a:r>
            <a:r>
              <a:rPr lang="zh-CN" altLang="en-US" dirty="0"/>
              <a:t>，获得</a:t>
            </a:r>
            <a:r>
              <a:rPr lang="en-US" altLang="zh-CN" dirty="0"/>
              <a:t>green apple</a:t>
            </a:r>
            <a:r>
              <a:rPr lang="zh-CN" altLang="en-US" dirty="0"/>
              <a:t>这个描述性的词组。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247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</a:t>
            </a:r>
            <a:r>
              <a:rPr lang="en-US" altLang="zh-CN" dirty="0"/>
              <a:t>,self-attention </a:t>
            </a:r>
            <a:r>
              <a:rPr lang="zh-CN" altLang="en-US" dirty="0"/>
              <a:t>机制在</a:t>
            </a:r>
            <a:r>
              <a:rPr lang="en-US" altLang="zh-CN" dirty="0"/>
              <a:t>NLP</a:t>
            </a:r>
            <a:r>
              <a:rPr lang="zh-CN" altLang="en-US" dirty="0"/>
              <a:t>和</a:t>
            </a:r>
            <a:r>
              <a:rPr lang="en-US" altLang="zh-CN" dirty="0"/>
              <a:t>CV</a:t>
            </a:r>
            <a:r>
              <a:rPr lang="zh-CN" altLang="en-US" dirty="0"/>
              <a:t>领域也有很大的用处。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194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如果将</a:t>
            </a:r>
            <a:r>
              <a:rPr lang="en-US" altLang="zh-CN" dirty="0"/>
              <a:t>Transformer </a:t>
            </a:r>
            <a:r>
              <a:rPr lang="zh-CN" altLang="en-US" dirty="0"/>
              <a:t>用于 长序列时间序列问题，会有什么结果？</a:t>
            </a:r>
            <a:endParaRPr lang="en-US" altLang="zh-CN" dirty="0"/>
          </a:p>
          <a:p>
            <a:r>
              <a:rPr lang="en-US" altLang="zh-CN" dirty="0"/>
              <a:t>Transformer</a:t>
            </a:r>
            <a:r>
              <a:rPr lang="zh-CN" altLang="en-US" dirty="0"/>
              <a:t>的缺点在于他的复杂度很高，而且无法处理长输入和长输出，但是优点显著，他的</a:t>
            </a:r>
            <a:r>
              <a:rPr lang="en-US" altLang="zh-CN" dirty="0"/>
              <a:t>input &amp; output </a:t>
            </a:r>
            <a:r>
              <a:rPr lang="zh-CN" altLang="en-US" dirty="0"/>
              <a:t>之间的路径很短。</a:t>
            </a:r>
            <a:endParaRPr lang="en-US" altLang="zh-CN" dirty="0"/>
          </a:p>
          <a:p>
            <a:r>
              <a:rPr lang="zh-CN" altLang="en-US" dirty="0"/>
              <a:t>输入和输出之间的路径越短，</a:t>
            </a:r>
            <a:r>
              <a:rPr lang="en-US" altLang="zh-CN" dirty="0"/>
              <a:t>BPTT</a:t>
            </a:r>
            <a:r>
              <a:rPr lang="zh-CN" altLang="en-US" dirty="0"/>
              <a:t>遍历过程中所需的历史数据就越少，</a:t>
            </a:r>
            <a:r>
              <a:rPr lang="en-US" altLang="zh-CN" dirty="0"/>
              <a:t>BPTT</a:t>
            </a:r>
            <a:r>
              <a:rPr lang="zh-CN" altLang="en-US" dirty="0"/>
              <a:t>是基于时间的反向传播算法，是训练</a:t>
            </a:r>
            <a:r>
              <a:rPr lang="en-US" altLang="zh-CN" dirty="0"/>
              <a:t>RNN</a:t>
            </a:r>
            <a:r>
              <a:rPr lang="zh-CN" altLang="en-US" dirty="0"/>
              <a:t>的常用算法。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993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Transformer </a:t>
            </a:r>
            <a:r>
              <a:rPr lang="zh-CN" altLang="en-US" dirty="0"/>
              <a:t>相关领域的研究内容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232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 </a:t>
            </a:r>
            <a:r>
              <a:rPr lang="en-US" altLang="zh-CN" dirty="0"/>
              <a:t>Informer</a:t>
            </a:r>
            <a:r>
              <a:rPr lang="zh-CN" altLang="en-US" dirty="0"/>
              <a:t>的细节</a:t>
            </a:r>
            <a:endParaRPr lang="en-US" altLang="zh-CN" dirty="0"/>
          </a:p>
          <a:p>
            <a:r>
              <a:rPr lang="zh-CN" altLang="en-US" dirty="0"/>
              <a:t>也就是如何基于 </a:t>
            </a:r>
            <a:r>
              <a:rPr lang="en-US" altLang="zh-CN" dirty="0"/>
              <a:t>self-attention </a:t>
            </a:r>
            <a:r>
              <a:rPr lang="zh-CN" altLang="en-US" dirty="0"/>
              <a:t>机制来构造 </a:t>
            </a:r>
            <a:r>
              <a:rPr lang="en-US" altLang="zh-CN" dirty="0"/>
              <a:t>informer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177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</a:t>
            </a:r>
            <a:r>
              <a:rPr lang="en-US" altLang="zh-CN" dirty="0"/>
              <a:t> transform </a:t>
            </a:r>
            <a:r>
              <a:rPr lang="zh-CN" altLang="en-US" dirty="0"/>
              <a:t>主要的三个缺点，以及</a:t>
            </a:r>
            <a:r>
              <a:rPr lang="en-US" altLang="zh-CN" dirty="0"/>
              <a:t>Informer</a:t>
            </a:r>
            <a:r>
              <a:rPr lang="zh-CN" altLang="en-US" dirty="0"/>
              <a:t>模型的 缩略图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327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 </a:t>
            </a:r>
            <a:r>
              <a:rPr lang="en-US" altLang="zh-CN" dirty="0"/>
              <a:t>Self-attention </a:t>
            </a:r>
            <a:r>
              <a:rPr lang="zh-CN" altLang="en-US" dirty="0"/>
              <a:t>机制。</a:t>
            </a:r>
            <a:endParaRPr lang="en-US" altLang="zh-CN" dirty="0"/>
          </a:p>
          <a:p>
            <a:r>
              <a:rPr lang="zh-CN" altLang="en-US" dirty="0"/>
              <a:t>左侧</a:t>
            </a:r>
            <a:r>
              <a:rPr lang="en-US" altLang="zh-CN" dirty="0"/>
              <a:t>self-attention score </a:t>
            </a:r>
            <a:r>
              <a:rPr lang="zh-CN" altLang="en-US" dirty="0"/>
              <a:t>的得分，右图是他的 </a:t>
            </a:r>
            <a:r>
              <a:rPr lang="en-US" altLang="zh-CN" dirty="0"/>
              <a:t>heat map</a:t>
            </a:r>
          </a:p>
          <a:p>
            <a:r>
              <a:rPr lang="zh-CN" altLang="en-US" dirty="0"/>
              <a:t>底部的图片是四种类型的</a:t>
            </a:r>
            <a:r>
              <a:rPr lang="en-US" altLang="zh-CN" dirty="0"/>
              <a:t>transformer </a:t>
            </a:r>
            <a:r>
              <a:rPr lang="zh-CN" altLang="en-US" dirty="0"/>
              <a:t>的 </a:t>
            </a:r>
            <a:r>
              <a:rPr lang="en-US" altLang="zh-CN" dirty="0"/>
              <a:t>heat map</a:t>
            </a:r>
          </a:p>
          <a:p>
            <a:r>
              <a:rPr lang="zh-CN" altLang="en-US" dirty="0"/>
              <a:t>之前的工作都是基于</a:t>
            </a:r>
            <a:r>
              <a:rPr lang="en-US" altLang="zh-CN" dirty="0"/>
              <a:t>self-attention </a:t>
            </a:r>
            <a:r>
              <a:rPr lang="zh-CN" altLang="en-US" dirty="0"/>
              <a:t>的启发式假设（</a:t>
            </a:r>
            <a:r>
              <a:rPr lang="en-US" altLang="zh-CN" dirty="0"/>
              <a:t>https://blog.csdn.net/weixin_39278265/article/details/82464459</a:t>
            </a:r>
            <a:r>
              <a:rPr lang="zh-CN" altLang="en-US" dirty="0"/>
              <a:t>）。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123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右图显示了 </a:t>
            </a:r>
            <a:r>
              <a:rPr lang="en-US" altLang="zh-CN" dirty="0"/>
              <a:t>self attention score </a:t>
            </a:r>
            <a:r>
              <a:rPr lang="zh-CN" altLang="en-US" dirty="0"/>
              <a:t>形成了一个长尾分布，少部分的样本形成了较多的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466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左图</a:t>
            </a:r>
            <a:r>
              <a:rPr lang="en-US" altLang="zh-CN" dirty="0"/>
              <a:t>heat map</a:t>
            </a:r>
            <a:r>
              <a:rPr lang="zh-CN" altLang="en-US" dirty="0"/>
              <a:t>中的亮点部分的“</a:t>
            </a:r>
            <a:r>
              <a:rPr lang="en-US" altLang="zh-CN" dirty="0"/>
              <a:t>Query</a:t>
            </a:r>
            <a:r>
              <a:rPr lang="zh-CN" altLang="en-US" dirty="0"/>
              <a:t>”具有较高的</a:t>
            </a:r>
            <a:r>
              <a:rPr lang="en-US" altLang="zh-CN" dirty="0"/>
              <a:t>self attention score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421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他们对应着长尾分布中的头部，我们的重点就是找出这些具有“高分”的“</a:t>
            </a:r>
            <a:r>
              <a:rPr lang="en-US" altLang="zh-CN" dirty="0"/>
              <a:t>Query</a:t>
            </a:r>
            <a:r>
              <a:rPr lang="zh-CN" altLang="en-US" dirty="0"/>
              <a:t>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494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介绍分为五个部分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259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问题在于如何区分不同的</a:t>
            </a:r>
            <a:r>
              <a:rPr lang="en-US" altLang="zh-CN" dirty="0"/>
              <a:t>query</a:t>
            </a:r>
            <a:r>
              <a:rPr lang="zh-CN" altLang="en-US" dirty="0"/>
              <a:t>过程，这里提出了一种方法。</a:t>
            </a:r>
            <a:endParaRPr lang="en-US" altLang="zh-CN" dirty="0"/>
          </a:p>
          <a:p>
            <a:r>
              <a:rPr lang="en-US" altLang="zh-CN" dirty="0"/>
              <a:t>heat map</a:t>
            </a:r>
            <a:r>
              <a:rPr lang="zh-CN" altLang="en-US" dirty="0"/>
              <a:t>图中亮色的部分对应“</a:t>
            </a:r>
            <a:r>
              <a:rPr lang="en-US" altLang="zh-CN" dirty="0"/>
              <a:t>active query</a:t>
            </a:r>
            <a:r>
              <a:rPr lang="zh-CN" altLang="en-US" dirty="0"/>
              <a:t>”的过程</a:t>
            </a:r>
            <a:endParaRPr lang="en-US" altLang="zh-CN" dirty="0"/>
          </a:p>
          <a:p>
            <a:r>
              <a:rPr lang="zh-CN" altLang="en-US" dirty="0"/>
              <a:t>而深色部分则对应“</a:t>
            </a:r>
            <a:r>
              <a:rPr lang="en-US" altLang="zh-CN" dirty="0"/>
              <a:t>Lazy Query</a:t>
            </a:r>
            <a:r>
              <a:rPr lang="zh-CN" altLang="en-US" dirty="0"/>
              <a:t>”的过程</a:t>
            </a:r>
            <a:endParaRPr lang="en-US" altLang="zh-CN" dirty="0"/>
          </a:p>
          <a:p>
            <a:r>
              <a:rPr lang="zh-CN" altLang="en-US" dirty="0"/>
              <a:t>因此，我们只需要关注“</a:t>
            </a:r>
            <a:r>
              <a:rPr lang="en-US" altLang="zh-CN" dirty="0"/>
              <a:t>active query</a:t>
            </a:r>
            <a:r>
              <a:rPr lang="zh-CN" altLang="en-US" dirty="0"/>
              <a:t>”的过程即可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236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那么如何区分“</a:t>
            </a:r>
            <a:r>
              <a:rPr lang="en-US" altLang="zh-CN" dirty="0"/>
              <a:t>active query</a:t>
            </a:r>
            <a:r>
              <a:rPr lang="zh-CN" altLang="en-US" dirty="0"/>
              <a:t>” 和 “</a:t>
            </a:r>
            <a:r>
              <a:rPr lang="en-US" altLang="zh-CN" dirty="0"/>
              <a:t>lazy query</a:t>
            </a:r>
            <a:r>
              <a:rPr lang="zh-CN" altLang="en-US" dirty="0"/>
              <a:t>”呢？</a:t>
            </a:r>
            <a:endParaRPr lang="en-US" altLang="zh-CN" dirty="0"/>
          </a:p>
          <a:p>
            <a:r>
              <a:rPr lang="zh-CN" altLang="en-US" dirty="0"/>
              <a:t>假设“</a:t>
            </a:r>
            <a:r>
              <a:rPr lang="en-US" altLang="zh-CN" dirty="0"/>
              <a:t>active query</a:t>
            </a:r>
            <a:r>
              <a:rPr lang="zh-CN" altLang="en-US" dirty="0"/>
              <a:t>”服从</a:t>
            </a:r>
            <a:r>
              <a:rPr lang="en-US" altLang="zh-CN" dirty="0"/>
              <a:t> Attention </a:t>
            </a:r>
            <a:r>
              <a:rPr lang="zh-CN" altLang="en-US" dirty="0"/>
              <a:t>的概率分布，而“</a:t>
            </a:r>
            <a:r>
              <a:rPr lang="en-US" altLang="zh-CN" dirty="0"/>
              <a:t>lazy query</a:t>
            </a:r>
            <a:r>
              <a:rPr lang="zh-CN" altLang="en-US" dirty="0"/>
              <a:t>”服从均匀分布，设置为常量</a:t>
            </a:r>
            <a:r>
              <a:rPr lang="en-US" altLang="zh-CN" dirty="0" err="1"/>
              <a:t>L_k</a:t>
            </a:r>
            <a:endParaRPr lang="en-US" altLang="zh-CN" dirty="0"/>
          </a:p>
          <a:p>
            <a:r>
              <a:rPr lang="zh-CN" altLang="en-US" dirty="0"/>
              <a:t>之后使用</a:t>
            </a:r>
            <a:r>
              <a:rPr lang="en-US" altLang="zh-CN" dirty="0"/>
              <a:t>KL</a:t>
            </a:r>
            <a:r>
              <a:rPr lang="zh-CN" altLang="en-US" dirty="0"/>
              <a:t>散度（又称为相对熵或信息散度，他是两个概率分布之间差异的非对称性度量）</a:t>
            </a:r>
            <a:endParaRPr lang="en-US" altLang="zh-CN" dirty="0"/>
          </a:p>
          <a:p>
            <a:r>
              <a:rPr lang="zh-CN" altLang="en-US" dirty="0"/>
              <a:t>计算两个分布之间的差异，</a:t>
            </a:r>
            <a:endParaRPr lang="en-US" altLang="zh-CN" dirty="0"/>
          </a:p>
          <a:p>
            <a:r>
              <a:rPr lang="zh-CN" altLang="en-US" dirty="0"/>
              <a:t>然后丢弃常量，得到第</a:t>
            </a:r>
            <a:r>
              <a:rPr lang="en-US" altLang="zh-CN" dirty="0" err="1"/>
              <a:t>i</a:t>
            </a:r>
            <a:r>
              <a:rPr lang="zh-CN" altLang="en-US" dirty="0"/>
              <a:t>次查询的稀疏度测量的定义如下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401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通过这种测量方式，只允许每个</a:t>
            </a:r>
            <a:r>
              <a:rPr lang="en-US" altLang="zh-CN" dirty="0"/>
              <a:t>key value </a:t>
            </a:r>
            <a:r>
              <a:rPr lang="zh-CN" altLang="en-US" dirty="0"/>
              <a:t>参加 </a:t>
            </a:r>
            <a:r>
              <a:rPr lang="en-US" altLang="zh-CN" dirty="0"/>
              <a:t>u dominate queries</a:t>
            </a:r>
            <a:r>
              <a:rPr lang="zh-CN" altLang="en-US" dirty="0"/>
              <a:t> 的运算</a:t>
            </a:r>
            <a:r>
              <a:rPr lang="en-US" altLang="zh-CN" dirty="0"/>
              <a:t>, </a:t>
            </a:r>
            <a:r>
              <a:rPr lang="zh-CN" altLang="en-US" dirty="0"/>
              <a:t>也就是 </a:t>
            </a:r>
            <a:r>
              <a:rPr lang="en-US" altLang="zh-CN" dirty="0"/>
              <a:t>active queries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而之前的方法是让每个</a:t>
            </a:r>
            <a:r>
              <a:rPr lang="en-US" altLang="zh-CN" dirty="0"/>
              <a:t>key </a:t>
            </a:r>
            <a:r>
              <a:rPr lang="zh-CN" altLang="en-US" dirty="0"/>
              <a:t>参与所有的 </a:t>
            </a:r>
            <a:r>
              <a:rPr lang="en-US" altLang="zh-CN" dirty="0"/>
              <a:t>queries</a:t>
            </a:r>
            <a:r>
              <a:rPr lang="zh-CN" altLang="en-US" dirty="0"/>
              <a:t> 的运算，</a:t>
            </a:r>
            <a:endParaRPr lang="en-US" altLang="zh-CN" dirty="0"/>
          </a:p>
          <a:p>
            <a:r>
              <a:rPr lang="zh-CN" altLang="en-US" dirty="0"/>
              <a:t>这样就能够提升</a:t>
            </a:r>
            <a:r>
              <a:rPr lang="en-US" altLang="zh-CN" dirty="0"/>
              <a:t>self-attention</a:t>
            </a:r>
            <a:r>
              <a:rPr lang="zh-CN" altLang="en-US" dirty="0"/>
              <a:t>的效率了。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777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这里依旧有一些问题，因为测量需要计算每一对</a:t>
            </a:r>
            <a:r>
              <a:rPr lang="en-US" altLang="zh-CN" dirty="0"/>
              <a:t>key value </a:t>
            </a:r>
            <a:r>
              <a:rPr lang="zh-CN" altLang="en-US" dirty="0"/>
              <a:t>和 </a:t>
            </a:r>
            <a:r>
              <a:rPr lang="en-US" altLang="zh-CN" dirty="0"/>
              <a:t>domain queries </a:t>
            </a:r>
            <a:r>
              <a:rPr lang="zh-CN" altLang="en-US" dirty="0"/>
              <a:t>的点乘，这样依旧是二次的复杂度，而且对数和函数也有数值稳定性（溢出）的问题。</a:t>
            </a:r>
            <a:endParaRPr lang="en-US" altLang="zh-CN" dirty="0"/>
          </a:p>
          <a:p>
            <a:r>
              <a:rPr lang="zh-CN" altLang="en-US" dirty="0"/>
              <a:t>因此把对数和函数替换为最大值函数，后者是前者的</a:t>
            </a:r>
            <a:r>
              <a:rPr lang="en-US" altLang="zh-CN" dirty="0"/>
              <a:t>upper bound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564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接下来近似</a:t>
            </a:r>
            <a:r>
              <a:rPr lang="en-US" altLang="zh-CN" dirty="0"/>
              <a:t>measurement</a:t>
            </a:r>
            <a:r>
              <a:rPr lang="zh-CN" altLang="en-US" dirty="0"/>
              <a:t>，</a:t>
            </a:r>
            <a:r>
              <a:rPr lang="en-US" altLang="zh-CN" dirty="0"/>
              <a:t>to make it safe and usable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029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这里总结了一下 </a:t>
            </a:r>
            <a:r>
              <a:rPr lang="en-US" altLang="zh-CN" dirty="0"/>
              <a:t>Prob-Sparse self-attention</a:t>
            </a:r>
            <a:r>
              <a:rPr lang="zh-CN" altLang="en-US" dirty="0"/>
              <a:t> 的方法，</a:t>
            </a:r>
            <a:endParaRPr lang="en-US" altLang="zh-CN" dirty="0"/>
          </a:p>
          <a:p>
            <a:r>
              <a:rPr lang="zh-CN" altLang="en-US" dirty="0"/>
              <a:t>将时间复杂度降低至 </a:t>
            </a:r>
            <a:r>
              <a:rPr lang="en-US" altLang="zh-CN" dirty="0"/>
              <a:t>L </a:t>
            </a:r>
            <a:r>
              <a:rPr lang="en-US" altLang="zh-CN" dirty="0" err="1"/>
              <a:t>logL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312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为了应对第二个挑战，采用</a:t>
            </a:r>
            <a:r>
              <a:rPr lang="en-US" altLang="zh-CN" dirty="0"/>
              <a:t>self-attention </a:t>
            </a:r>
            <a:r>
              <a:rPr lang="zh-CN" altLang="en-US" dirty="0"/>
              <a:t>提取操作，将长序列 转化为串联的</a:t>
            </a:r>
            <a:r>
              <a:rPr lang="en-US" altLang="zh-CN" dirty="0"/>
              <a:t>feature map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7748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最后采用 </a:t>
            </a:r>
            <a:r>
              <a:rPr lang="en-US" altLang="zh-CN" dirty="0"/>
              <a:t>Generative-style Decoder</a:t>
            </a:r>
            <a:r>
              <a:rPr lang="zh-CN" altLang="en-US" dirty="0"/>
              <a:t>的方法，解决长序列输出的问题。</a:t>
            </a:r>
            <a:endParaRPr lang="en-US" altLang="zh-CN" dirty="0"/>
          </a:p>
          <a:p>
            <a:r>
              <a:rPr lang="en-US" altLang="zh-CN" dirty="0" err="1"/>
              <a:t>X_token</a:t>
            </a:r>
            <a:r>
              <a:rPr lang="en-US" altLang="zh-CN" dirty="0"/>
              <a:t> </a:t>
            </a:r>
            <a:r>
              <a:rPr lang="zh-CN" altLang="en-US" dirty="0"/>
              <a:t>是</a:t>
            </a:r>
            <a:r>
              <a:rPr lang="en-US" altLang="zh-CN" dirty="0"/>
              <a:t>LSTM</a:t>
            </a:r>
            <a:r>
              <a:rPr lang="zh-CN" altLang="en-US" dirty="0"/>
              <a:t>中的方法，将预测之前一段时间的数据作为</a:t>
            </a:r>
            <a:r>
              <a:rPr lang="en-US" altLang="zh-CN" dirty="0" err="1"/>
              <a:t>X_token</a:t>
            </a:r>
            <a:r>
              <a:rPr lang="zh-CN" altLang="en-US" dirty="0"/>
              <a:t>，预测部分</a:t>
            </a:r>
            <a:r>
              <a:rPr lang="en-US" altLang="zh-CN" dirty="0"/>
              <a:t>X_0 </a:t>
            </a:r>
            <a:r>
              <a:rPr lang="zh-CN" altLang="en-US" dirty="0"/>
              <a:t>先用</a:t>
            </a:r>
            <a:r>
              <a:rPr lang="en-US" altLang="zh-CN" dirty="0"/>
              <a:t>0</a:t>
            </a:r>
            <a:r>
              <a:rPr lang="zh-CN" altLang="en-US" dirty="0"/>
              <a:t>填充，经过</a:t>
            </a:r>
            <a:r>
              <a:rPr lang="en-US" altLang="zh-CN" dirty="0"/>
              <a:t>Decoder </a:t>
            </a:r>
            <a:r>
              <a:rPr lang="zh-CN" altLang="en-US" dirty="0"/>
              <a:t>之后生成输出的预测</a:t>
            </a:r>
            <a:r>
              <a:rPr lang="en-US" altLang="zh-CN" dirty="0"/>
              <a:t>outputs.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9220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这样解决了三个</a:t>
            </a:r>
            <a:r>
              <a:rPr lang="en-US" altLang="zh-CN" dirty="0"/>
              <a:t>transformer</a:t>
            </a:r>
            <a:r>
              <a:rPr lang="zh-CN" altLang="en-US" dirty="0"/>
              <a:t>的缺陷，并形成了 </a:t>
            </a:r>
            <a:r>
              <a:rPr lang="en-US" altLang="zh-CN" dirty="0"/>
              <a:t>informer</a:t>
            </a:r>
            <a:r>
              <a:rPr lang="zh-CN" altLang="en-US" dirty="0"/>
              <a:t>的结构。</a:t>
            </a:r>
            <a:endParaRPr lang="en-US" altLang="zh-CN" dirty="0"/>
          </a:p>
          <a:p>
            <a:r>
              <a:rPr lang="zh-CN" altLang="en-US" dirty="0"/>
              <a:t>右边是 </a:t>
            </a:r>
            <a:r>
              <a:rPr lang="en-US" altLang="zh-CN" dirty="0"/>
              <a:t>informer </a:t>
            </a:r>
            <a:r>
              <a:rPr lang="zh-CN" altLang="en-US" dirty="0"/>
              <a:t>结构的细节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910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接下来是实验部分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211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这篇文章主要讲的是时间序列问题，它能够应用在股市预测，机器人行动预测，人类位置预测，天气预测，供应链预测，以及社会性事件的预测上面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5499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采用了三个不同的数据集，第一个是自己收集的数据。</a:t>
            </a:r>
            <a:endParaRPr lang="en-US" altLang="zh-CN" dirty="0"/>
          </a:p>
          <a:p>
            <a:r>
              <a:rPr lang="zh-CN" altLang="en-US" dirty="0"/>
              <a:t>模型采用了一些时间序列和</a:t>
            </a:r>
            <a:r>
              <a:rPr lang="en-US" altLang="zh-CN" dirty="0"/>
              <a:t>transformer</a:t>
            </a:r>
            <a:r>
              <a:rPr lang="zh-CN" altLang="en-US" dirty="0"/>
              <a:t>的 </a:t>
            </a:r>
            <a:r>
              <a:rPr lang="en-US" altLang="zh-CN" dirty="0"/>
              <a:t>baseline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761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针对一元时间序列的预测结果。</a:t>
            </a:r>
            <a:endParaRPr lang="en-US" altLang="zh-CN" dirty="0"/>
          </a:p>
          <a:p>
            <a:r>
              <a:rPr lang="en-US" altLang="zh-CN" dirty="0"/>
              <a:t>Informer </a:t>
            </a:r>
            <a:r>
              <a:rPr lang="zh-CN" altLang="en-US" dirty="0"/>
              <a:t>极大提升了推断表现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0406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 多元时间序列预测，也能够极大地提升推断时间。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2466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左边这组以</a:t>
            </a:r>
            <a:r>
              <a:rPr lang="en-US" altLang="zh-CN" dirty="0"/>
              <a:t>1h</a:t>
            </a:r>
            <a:r>
              <a:rPr lang="zh-CN" altLang="en-US" dirty="0"/>
              <a:t>为切分，右边这组以</a:t>
            </a:r>
            <a:r>
              <a:rPr lang="en-US" altLang="zh-CN" dirty="0"/>
              <a:t>15min</a:t>
            </a:r>
            <a:r>
              <a:rPr lang="zh-CN" altLang="en-US" dirty="0"/>
              <a:t>为一组切分，长序列的输入，表现更好。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443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针对输入长度稳定</a:t>
            </a:r>
            <a:endParaRPr lang="en-US" altLang="zh-CN" dirty="0"/>
          </a:p>
          <a:p>
            <a:r>
              <a:rPr lang="en-US" altLang="zh-CN" dirty="0"/>
              <a:t>C=5</a:t>
            </a:r>
            <a:r>
              <a:rPr lang="zh-CN" altLang="en-US" dirty="0"/>
              <a:t>足够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205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传统的</a:t>
            </a:r>
            <a:r>
              <a:rPr lang="en-US" altLang="zh-CN" dirty="0"/>
              <a:t>self-attention</a:t>
            </a:r>
            <a:r>
              <a:rPr lang="zh-CN" altLang="en-US" dirty="0"/>
              <a:t>方法不能够很好地处理 特别长的序列。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971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除去</a:t>
            </a:r>
            <a:r>
              <a:rPr lang="en-US" altLang="zh-CN" dirty="0"/>
              <a:t>self-attention distilling from informer</a:t>
            </a:r>
            <a:r>
              <a:rPr lang="zh-CN" altLang="en-US" dirty="0"/>
              <a:t>，则不能够处理长序列。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2213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同样，移除了 </a:t>
            </a:r>
            <a:r>
              <a:rPr lang="en-US" altLang="zh-CN" dirty="0"/>
              <a:t>decoder </a:t>
            </a:r>
            <a:r>
              <a:rPr lang="zh-CN" altLang="en-US" dirty="0"/>
              <a:t>之后，也不能够处理较长的序列。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4297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这里是训练时间以及推断时间。</a:t>
            </a:r>
            <a:endParaRPr lang="en-US" altLang="zh-CN" dirty="0"/>
          </a:p>
          <a:p>
            <a:r>
              <a:rPr lang="zh-CN" altLang="en-US" dirty="0"/>
              <a:t>可以看到，最终的预测时间基本上不受到预测序列长度的影响。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3339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长序列预测问题存在已久，</a:t>
            </a:r>
            <a:endParaRPr lang="en-US" altLang="zh-CN" dirty="0"/>
          </a:p>
          <a:p>
            <a:r>
              <a:rPr lang="zh-CN" altLang="en-US" dirty="0"/>
              <a:t>采用 </a:t>
            </a:r>
            <a:r>
              <a:rPr lang="en-US" altLang="zh-CN" dirty="0"/>
              <a:t>self-attention </a:t>
            </a:r>
            <a:r>
              <a:rPr lang="zh-CN" altLang="en-US" dirty="0"/>
              <a:t>模型能够很好的处理时间序列的问题。</a:t>
            </a:r>
            <a:endParaRPr lang="en-US" altLang="zh-CN" dirty="0"/>
          </a:p>
          <a:p>
            <a:r>
              <a:rPr lang="zh-CN" altLang="en-US" dirty="0"/>
              <a:t>稀疏假说 能够很好的应用于 </a:t>
            </a:r>
            <a:r>
              <a:rPr lang="en-US" altLang="zh-CN" dirty="0"/>
              <a:t>self-attention </a:t>
            </a:r>
            <a:r>
              <a:rPr lang="zh-CN" altLang="en-US" dirty="0"/>
              <a:t>上</a:t>
            </a:r>
            <a:endParaRPr lang="en-US" altLang="zh-CN" dirty="0"/>
          </a:p>
          <a:p>
            <a:r>
              <a:rPr lang="zh-CN" altLang="en-US" dirty="0"/>
              <a:t>同时这</a:t>
            </a:r>
            <a:r>
              <a:rPr lang="zh-CN" altLang="en-US"/>
              <a:t>项工作或许能够解决一些其他领域的问题，比如文本，音乐，图像和视频的长序列生成问题。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18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接下来是一个具体的例子。</a:t>
            </a:r>
            <a:endParaRPr lang="en-US" altLang="zh-CN" dirty="0"/>
          </a:p>
          <a:p>
            <a:r>
              <a:rPr lang="zh-CN" altLang="en-US" dirty="0"/>
              <a:t>十万伏的电力变压器，图上显示的这个，对于电力公司来讲是一个高价值的资产，他非常的贵，为了维持他的正常运转，需要两周进行一次维护。</a:t>
            </a:r>
            <a:endParaRPr lang="en-US" altLang="zh-CN" dirty="0"/>
          </a:p>
          <a:p>
            <a:r>
              <a:rPr lang="zh-CN" altLang="en-US" dirty="0"/>
              <a:t>那么，下面的图像可以显示出，</a:t>
            </a:r>
            <a:r>
              <a:rPr lang="en-US" altLang="zh-CN" dirty="0"/>
              <a:t>Near future predictions and Coarse predictions </a:t>
            </a:r>
            <a:r>
              <a:rPr lang="zh-CN" altLang="en-US" dirty="0"/>
              <a:t>的</a:t>
            </a:r>
            <a:r>
              <a:rPr lang="en-US" altLang="zh-CN" dirty="0"/>
              <a:t>cover period </a:t>
            </a:r>
            <a:r>
              <a:rPr lang="zh-CN" altLang="en-US" dirty="0"/>
              <a:t>太短或者太稀疏，导致无法很好的维护设备，只有 </a:t>
            </a:r>
            <a:r>
              <a:rPr lang="en-US" altLang="zh-CN" dirty="0"/>
              <a:t>Long sequence predictions </a:t>
            </a:r>
            <a:r>
              <a:rPr lang="zh-CN" altLang="en-US" dirty="0"/>
              <a:t>能够很好覆盖所需的预测范围，以便进行政策制定和设备维护。</a:t>
            </a:r>
            <a:endParaRPr lang="en-US" altLang="zh-CN" dirty="0"/>
          </a:p>
          <a:p>
            <a:r>
              <a:rPr lang="zh-CN" altLang="en-US" dirty="0"/>
              <a:t>对了，他这个也是国家电网的项目。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5991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https://arxiv.org/pdf/2012.07436.pdf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13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长序列时间序列预测问题在时间序列分析领域是一个很重要的问题，但长时间都没有很好的被解决。</a:t>
            </a:r>
            <a:endParaRPr lang="en-US" altLang="zh-CN" dirty="0"/>
          </a:p>
          <a:p>
            <a:r>
              <a:rPr lang="zh-CN" altLang="en-US" dirty="0"/>
              <a:t>拿一个最近比较流行的</a:t>
            </a:r>
            <a:r>
              <a:rPr lang="en-US" altLang="zh-CN" dirty="0"/>
              <a:t>LSTM</a:t>
            </a:r>
            <a:r>
              <a:rPr lang="zh-CN" altLang="en-US" dirty="0"/>
              <a:t>模型来举例，右侧图中显示的，红色是 </a:t>
            </a:r>
            <a:r>
              <a:rPr lang="en-US" altLang="zh-CN" dirty="0"/>
              <a:t>inference speed,</a:t>
            </a:r>
            <a:r>
              <a:rPr lang="zh-CN" altLang="en-US" dirty="0"/>
              <a:t> </a:t>
            </a:r>
            <a:r>
              <a:rPr lang="en-US" altLang="zh-CN" dirty="0"/>
              <a:t> sequence length </a:t>
            </a:r>
            <a:r>
              <a:rPr lang="zh-CN" altLang="en-US" dirty="0"/>
              <a:t>从 </a:t>
            </a:r>
            <a:r>
              <a:rPr lang="en-US" altLang="zh-CN" dirty="0"/>
              <a:t>12 </a:t>
            </a:r>
            <a:r>
              <a:rPr lang="zh-CN" altLang="en-US" dirty="0"/>
              <a:t>增加到 </a:t>
            </a:r>
            <a:r>
              <a:rPr lang="en-US" altLang="zh-CN" dirty="0"/>
              <a:t>480</a:t>
            </a:r>
            <a:r>
              <a:rPr lang="zh-CN" altLang="en-US" dirty="0"/>
              <a:t>，</a:t>
            </a:r>
            <a:r>
              <a:rPr lang="en-US" altLang="zh-CN" dirty="0"/>
              <a:t>inference speed </a:t>
            </a:r>
            <a:r>
              <a:rPr lang="zh-CN" altLang="en-US" dirty="0"/>
              <a:t>急速的下降。同时，蓝色线是均方误差，可以看到快速的上升。使得 </a:t>
            </a:r>
            <a:r>
              <a:rPr lang="en-US" altLang="zh-CN" dirty="0"/>
              <a:t>LSTM </a:t>
            </a:r>
            <a:r>
              <a:rPr lang="zh-CN" altLang="en-US" dirty="0"/>
              <a:t>模型 对于这类问题的预测变得 不可用。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06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另一个相似的问题是 长序列输入学习，这里是一个例子。</a:t>
            </a:r>
            <a:endParaRPr lang="en-US" altLang="zh-CN" dirty="0"/>
          </a:p>
          <a:p>
            <a:r>
              <a:rPr lang="zh-CN" altLang="en-US" dirty="0"/>
              <a:t>我们把 </a:t>
            </a:r>
            <a:r>
              <a:rPr lang="en-US" altLang="zh-CN" dirty="0"/>
              <a:t>Harry Potter </a:t>
            </a:r>
            <a:r>
              <a:rPr lang="zh-CN" altLang="en-US" dirty="0"/>
              <a:t>书中的 七万多个单词作为输入，将书本分类，标题摘要，或者短文摘要作为输出，分别对应了词组，句子，和段落。</a:t>
            </a:r>
            <a:endParaRPr lang="en-US" altLang="zh-CN" dirty="0"/>
          </a:p>
          <a:p>
            <a:r>
              <a:rPr lang="zh-CN" altLang="en-US" dirty="0"/>
              <a:t>那么这里，整本书作为输入，是一个 </a:t>
            </a:r>
            <a:r>
              <a:rPr lang="en-US" altLang="zh-CN" dirty="0"/>
              <a:t>very long sequence input learning </a:t>
            </a:r>
            <a:r>
              <a:rPr lang="zh-CN" altLang="en-US" dirty="0"/>
              <a:t>问题，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200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这里，长序列输入学习问题用来提升模型适应大量数据的问题。</a:t>
            </a:r>
            <a:endParaRPr lang="en-US" altLang="zh-CN" dirty="0"/>
          </a:p>
          <a:p>
            <a:r>
              <a:rPr lang="zh-CN" altLang="en-US" dirty="0"/>
              <a:t>其中最重要的问题就是捕获长序列输入中的</a:t>
            </a:r>
            <a:r>
              <a:rPr lang="en-US" altLang="zh-CN" dirty="0"/>
              <a:t>long term independencies</a:t>
            </a:r>
            <a:r>
              <a:rPr lang="zh-CN" altLang="en-US" dirty="0"/>
              <a:t>，应该是 </a:t>
            </a:r>
            <a:r>
              <a:rPr lang="en-US" altLang="zh-CN" dirty="0"/>
              <a:t>dependences</a:t>
            </a:r>
            <a:r>
              <a:rPr lang="zh-CN" altLang="en-US" dirty="0"/>
              <a:t>，写错了吧。</a:t>
            </a:r>
            <a:endParaRPr lang="en-US" altLang="zh-CN" dirty="0"/>
          </a:p>
          <a:p>
            <a:r>
              <a:rPr lang="zh-CN" altLang="en-US" dirty="0"/>
              <a:t>这篇文章中，长序列预测问题用于提升模型的预测能力，因此获得更长期的输出结果。</a:t>
            </a:r>
            <a:endParaRPr lang="en-US" altLang="zh-CN" dirty="0"/>
          </a:p>
          <a:p>
            <a:r>
              <a:rPr lang="zh-CN" altLang="en-US" dirty="0"/>
              <a:t>这里最重要的问题在于，捕获长序列输出与输入之间的</a:t>
            </a:r>
            <a:r>
              <a:rPr lang="en-US" altLang="zh-CN" dirty="0"/>
              <a:t>long term dependencies</a:t>
            </a:r>
            <a:r>
              <a:rPr lang="zh-CN" altLang="en-US" dirty="0"/>
              <a:t> </a:t>
            </a:r>
            <a:r>
              <a:rPr lang="en-US" altLang="zh-CN" dirty="0"/>
              <a:t>(https://www.cnblogs.com/itmorn/p/13296461.html).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993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</a:t>
            </a:r>
            <a:r>
              <a:rPr lang="en-US" altLang="zh-CN" dirty="0"/>
              <a:t>attention </a:t>
            </a:r>
            <a:r>
              <a:rPr lang="zh-CN" altLang="en-US" dirty="0"/>
              <a:t>机制来解决这个问题。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634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首先来看一下人类是如何处理预测问题的。</a:t>
            </a:r>
            <a:endParaRPr lang="en-US" altLang="zh-CN" dirty="0"/>
          </a:p>
          <a:p>
            <a:r>
              <a:rPr lang="zh-CN" altLang="en-US" dirty="0"/>
              <a:t>比如询问，什么是</a:t>
            </a:r>
            <a:r>
              <a:rPr lang="en-US" altLang="zh-CN" dirty="0" err="1"/>
              <a:t>Relu</a:t>
            </a:r>
            <a:r>
              <a:rPr lang="zh-CN" altLang="en-US" dirty="0"/>
              <a:t>？我们会想到这是一个机器学习问题，然后开始翻花书，浏览目录，找到</a:t>
            </a:r>
            <a:r>
              <a:rPr lang="en-US" altLang="zh-CN" dirty="0" err="1"/>
              <a:t>Relu</a:t>
            </a:r>
            <a:r>
              <a:rPr lang="zh-CN" altLang="en-US" dirty="0"/>
              <a:t>的定义。</a:t>
            </a:r>
            <a:endParaRPr lang="en-US" altLang="zh-CN" dirty="0"/>
          </a:p>
          <a:p>
            <a:r>
              <a:rPr lang="zh-CN" altLang="en-US" dirty="0"/>
              <a:t>类似的，如何准备今年的圣诞节礼物？回想一下去年的礼物，家人的愿望清单，最近流行的物品，获取礼物列表。</a:t>
            </a:r>
            <a:endParaRPr lang="en-US" altLang="zh-CN" dirty="0"/>
          </a:p>
          <a:p>
            <a:r>
              <a:rPr lang="zh-CN" altLang="en-US" dirty="0"/>
              <a:t>我们会对预测的内容与预测的结果之间，进行关联。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3B10-BA76-4234-9526-60D52893F22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37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7528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394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7892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400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316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8763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5247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6959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7008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0556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934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772DA-D5CE-A446-9C8D-1215FF0C4978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148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-图片 2">
            <a:extLst>
              <a:ext uri="{FF2B5EF4-FFF2-40B4-BE49-F238E27FC236}">
                <a16:creationId xmlns:a16="http://schemas.microsoft.com/office/drawing/2014/main" id="{E8CF2A5E-B3E4-794E-A032-1FAD7929EC75}"/>
              </a:ext>
            </a:extLst>
          </p:cNvPr>
          <p:cNvPicPr>
            <a:picLocks noChangeAspect="1" noMove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912669"/>
            <a:ext cx="9144000" cy="5003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EFCD153-57DA-45FD-BDBB-5A3C4F3CB8B4}"/>
              </a:ext>
            </a:extLst>
          </p:cNvPr>
          <p:cNvSpPr txBox="1"/>
          <p:nvPr/>
        </p:nvSpPr>
        <p:spPr>
          <a:xfrm>
            <a:off x="381809" y="2474893"/>
            <a:ext cx="8380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+mj-ea"/>
                <a:ea typeface="+mj-ea"/>
              </a:rPr>
              <a:t>Informer: Beyond Efficient Transformer for Long Sequence Time-Series Forecasting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3A6215-26CC-46C3-887E-3F3E7963E61D}"/>
              </a:ext>
            </a:extLst>
          </p:cNvPr>
          <p:cNvSpPr txBox="1"/>
          <p:nvPr/>
        </p:nvSpPr>
        <p:spPr>
          <a:xfrm>
            <a:off x="4956465" y="3956599"/>
            <a:ext cx="390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AAAI-21 Outstanding Paper Award</a:t>
            </a:r>
            <a:endParaRPr lang="zh-CN" altLang="en-US" sz="3600" i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0574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d2ygwrecguqg66.cloudfront.net/data/presentations/38948878/slides/big/n3ZC__1611595251__0069__WusQ.jpg?1615538564">
            <a:extLst>
              <a:ext uri="{FF2B5EF4-FFF2-40B4-BE49-F238E27FC236}">
                <a16:creationId xmlns:a16="http://schemas.microsoft.com/office/drawing/2014/main" id="{D5CD3154-C361-46AA-B0CC-CD0E7E933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44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d2ygwrecguqg66.cloudfront.net/data/presentations/38948878/slides/big/n3ZC__1611595251__0070__4vWQ.jpg?1615538564">
            <a:extLst>
              <a:ext uri="{FF2B5EF4-FFF2-40B4-BE49-F238E27FC236}">
                <a16:creationId xmlns:a16="http://schemas.microsoft.com/office/drawing/2014/main" id="{7F16C5CE-E652-41FC-8759-C304A4314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187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d2ygwrecguqg66.cloudfront.net/data/presentations/38948878/slides/big/n3ZC__1611595251__0071__9kWA.jpg?1615538564">
            <a:extLst>
              <a:ext uri="{FF2B5EF4-FFF2-40B4-BE49-F238E27FC236}">
                <a16:creationId xmlns:a16="http://schemas.microsoft.com/office/drawing/2014/main" id="{0C4B9695-3FE7-41CB-99BE-A84D0D73E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148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d2ygwrecguqg66.cloudfront.net/data/presentations/38948878/slides/big/n3ZC__1611595251__0101__L5d4.jpg?1615538564">
            <a:extLst>
              <a:ext uri="{FF2B5EF4-FFF2-40B4-BE49-F238E27FC236}">
                <a16:creationId xmlns:a16="http://schemas.microsoft.com/office/drawing/2014/main" id="{4B1AABDF-8688-4660-B814-4D9FD2B3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81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d2ygwrecguqg66.cloudfront.net/data/presentations/38948878/slides/big/n3ZC__1611595251__0113__ESG7.jpg?1615538564">
            <a:extLst>
              <a:ext uri="{FF2B5EF4-FFF2-40B4-BE49-F238E27FC236}">
                <a16:creationId xmlns:a16="http://schemas.microsoft.com/office/drawing/2014/main" id="{944355FB-673B-42D2-9717-CE6E3E328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822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d2ygwrecguqg66.cloudfront.net/data/presentations/38948878/slides/big/n3ZC__1611595251__0114__yneL.jpg?1615538564">
            <a:extLst>
              <a:ext uri="{FF2B5EF4-FFF2-40B4-BE49-F238E27FC236}">
                <a16:creationId xmlns:a16="http://schemas.microsoft.com/office/drawing/2014/main" id="{F3ADE178-FC0F-4DFC-A74A-B075A8D60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223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d2ygwrecguqg66.cloudfront.net/data/presentations/38948878/slides/big/n3ZC__1611595251__0122__IW9m.jpg?1615538564">
            <a:extLst>
              <a:ext uri="{FF2B5EF4-FFF2-40B4-BE49-F238E27FC236}">
                <a16:creationId xmlns:a16="http://schemas.microsoft.com/office/drawing/2014/main" id="{9F7BFA81-5C84-4D49-AE79-BC4494243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383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https://d2ygwrecguqg66.cloudfront.net/data/presentations/38948878/slides/big/n3ZC__1611595251__0123__aMZH.jpg?1615538564">
            <a:extLst>
              <a:ext uri="{FF2B5EF4-FFF2-40B4-BE49-F238E27FC236}">
                <a16:creationId xmlns:a16="http://schemas.microsoft.com/office/drawing/2014/main" id="{70869844-1EC3-4A55-9963-47DE616B9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19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d2ygwrecguqg66.cloudfront.net/data/presentations/38948878/slides/big/n3ZC__1611595251__0129__tQaB.jpg?1615538564">
            <a:extLst>
              <a:ext uri="{FF2B5EF4-FFF2-40B4-BE49-F238E27FC236}">
                <a16:creationId xmlns:a16="http://schemas.microsoft.com/office/drawing/2014/main" id="{0E3E2F74-D73E-4DFE-83F5-22CFD56E2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525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d2ygwrecguqg66.cloudfront.net/data/presentations/38948878/slides/big/n3ZC__1611595251__0130__UODq.jpg?1615538564">
            <a:extLst>
              <a:ext uri="{FF2B5EF4-FFF2-40B4-BE49-F238E27FC236}">
                <a16:creationId xmlns:a16="http://schemas.microsoft.com/office/drawing/2014/main" id="{7A2F700A-5E00-4D2C-8DBE-7D48A996C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56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d2ygwrecguqg66.cloudfront.net/data/presentations/38948878/slides/big/n3ZC__1611595251__0001__5dLu.jpg?1615538564">
            <a:extLst>
              <a:ext uri="{FF2B5EF4-FFF2-40B4-BE49-F238E27FC236}">
                <a16:creationId xmlns:a16="http://schemas.microsoft.com/office/drawing/2014/main" id="{5A3B6B69-22C5-405B-930E-A3F96EDD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952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d2ygwrecguqg66.cloudfront.net/data/presentations/38948878/slides/big/n3ZC__1611595251__0153__bZWW.jpg?1615538564">
            <a:extLst>
              <a:ext uri="{FF2B5EF4-FFF2-40B4-BE49-F238E27FC236}">
                <a16:creationId xmlns:a16="http://schemas.microsoft.com/office/drawing/2014/main" id="{830D49D1-F291-4E83-A97F-1CFF6C96A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116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d2ygwrecguqg66.cloudfront.net/data/presentations/38948878/slides/big/n3ZC__1611595251__0197__yMLf.jpg?1615538564">
            <a:extLst>
              <a:ext uri="{FF2B5EF4-FFF2-40B4-BE49-F238E27FC236}">
                <a16:creationId xmlns:a16="http://schemas.microsoft.com/office/drawing/2014/main" id="{83199429-E6D0-4B80-B3AC-8915F6587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707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d2ygwrecguqg66.cloudfront.net/data/presentations/38948878/slides/big/n3ZC__1611595251__0206__7JHY.jpg?1615538564">
            <a:extLst>
              <a:ext uri="{FF2B5EF4-FFF2-40B4-BE49-F238E27FC236}">
                <a16:creationId xmlns:a16="http://schemas.microsoft.com/office/drawing/2014/main" id="{58360BC0-8F69-4493-BADC-2FBA6314F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636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d2ygwrecguqg66.cloudfront.net/data/presentations/38948878/slides/big/n3ZC__1611595251__0219__tFuh.jpg?1615538564">
            <a:extLst>
              <a:ext uri="{FF2B5EF4-FFF2-40B4-BE49-F238E27FC236}">
                <a16:creationId xmlns:a16="http://schemas.microsoft.com/office/drawing/2014/main" id="{C82E3DE0-4183-43CB-912D-887D278A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980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d2ygwrecguqg66.cloudfront.net/data/presentations/38948878/slides/big/n3ZC__1611595251__0231__fjos.jpg?1615538564">
            <a:extLst>
              <a:ext uri="{FF2B5EF4-FFF2-40B4-BE49-F238E27FC236}">
                <a16:creationId xmlns:a16="http://schemas.microsoft.com/office/drawing/2014/main" id="{68D89A9E-31D2-4E6F-A21D-5414D5893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217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s://d2ygwrecguqg66.cloudfront.net/data/presentations/38948878/slides/big/n3ZC__1611595251__0232__8liN.jpg?1615538564">
            <a:extLst>
              <a:ext uri="{FF2B5EF4-FFF2-40B4-BE49-F238E27FC236}">
                <a16:creationId xmlns:a16="http://schemas.microsoft.com/office/drawing/2014/main" id="{BEA9C59B-7D72-45AE-85F2-7DB11A440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939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https://d2ygwrecguqg66.cloudfront.net/data/presentations/38948878/slides/big/n3ZC__1611595251__0233__4mJ5.jpg?1615538564">
            <a:extLst>
              <a:ext uri="{FF2B5EF4-FFF2-40B4-BE49-F238E27FC236}">
                <a16:creationId xmlns:a16="http://schemas.microsoft.com/office/drawing/2014/main" id="{BB8CA678-8ACB-4F55-90CA-CE44B6D1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023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s://d2ygwrecguqg66.cloudfront.net/data/presentations/38948878/slides/big/n3ZC__1611595251__0239__fo8n.jpg?1615538564">
            <a:extLst>
              <a:ext uri="{FF2B5EF4-FFF2-40B4-BE49-F238E27FC236}">
                <a16:creationId xmlns:a16="http://schemas.microsoft.com/office/drawing/2014/main" id="{1F529A5C-AD07-43CF-888D-F03AD652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632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s://d2ygwrecguqg66.cloudfront.net/data/presentations/38948878/slides/big/n3ZC__1611595251__0250__16Eo.jpg?1615538564">
            <a:extLst>
              <a:ext uri="{FF2B5EF4-FFF2-40B4-BE49-F238E27FC236}">
                <a16:creationId xmlns:a16="http://schemas.microsoft.com/office/drawing/2014/main" id="{EA842D0F-8445-4599-AEF7-3D0CF59D5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305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s://d2ygwrecguqg66.cloudfront.net/data/presentations/38948878/slides/big/n3ZC__1611595251__0251__JlIY.jpg?1615538564">
            <a:extLst>
              <a:ext uri="{FF2B5EF4-FFF2-40B4-BE49-F238E27FC236}">
                <a16:creationId xmlns:a16="http://schemas.microsoft.com/office/drawing/2014/main" id="{AB4177A7-DD09-41C7-A212-AA3D069BA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465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2ygwrecguqg66.cloudfront.net/data/presentations/38948878/slides/big/n3ZC__1611595251__0002__dwNI.jpg?1615538564">
            <a:extLst>
              <a:ext uri="{FF2B5EF4-FFF2-40B4-BE49-F238E27FC236}">
                <a16:creationId xmlns:a16="http://schemas.microsoft.com/office/drawing/2014/main" id="{00792B99-B317-4729-BCC7-EA8079183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233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s://d2ygwrecguqg66.cloudfront.net/data/presentations/38948878/slides/big/n3ZC__1611595251__0252__M8Rq.jpg?1615538564">
            <a:extLst>
              <a:ext uri="{FF2B5EF4-FFF2-40B4-BE49-F238E27FC236}">
                <a16:creationId xmlns:a16="http://schemas.microsoft.com/office/drawing/2014/main" id="{6888DD0E-7B37-40E3-A53D-7F608479D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063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s://d2ygwrecguqg66.cloudfront.net/data/presentations/38948878/slides/big/n3ZC__1611595251__0253__IZW9.jpg?1615538564">
            <a:extLst>
              <a:ext uri="{FF2B5EF4-FFF2-40B4-BE49-F238E27FC236}">
                <a16:creationId xmlns:a16="http://schemas.microsoft.com/office/drawing/2014/main" id="{4D8D579E-24FF-4C6D-B31A-B2CC5B579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399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s://d2ygwrecguqg66.cloudfront.net/data/presentations/38948878/slides/big/n3ZC__1611595251__0254__qCI4.jpg?1615538564">
            <a:extLst>
              <a:ext uri="{FF2B5EF4-FFF2-40B4-BE49-F238E27FC236}">
                <a16:creationId xmlns:a16="http://schemas.microsoft.com/office/drawing/2014/main" id="{26357D57-31A6-4E56-8A19-30EC0FAC5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193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s://d2ygwrecguqg66.cloudfront.net/data/presentations/38948878/slides/big/n3ZC__1611595251__0255__nPX8.jpg?1615538564">
            <a:extLst>
              <a:ext uri="{FF2B5EF4-FFF2-40B4-BE49-F238E27FC236}">
                <a16:creationId xmlns:a16="http://schemas.microsoft.com/office/drawing/2014/main" id="{4D4F5709-15E6-43E7-B1B2-E5F93BDAC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245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s://d2ygwrecguqg66.cloudfront.net/data/presentations/38948878/slides/big/n3ZC__1611595251__0256__6ix7.jpg?1615538564">
            <a:extLst>
              <a:ext uri="{FF2B5EF4-FFF2-40B4-BE49-F238E27FC236}">
                <a16:creationId xmlns:a16="http://schemas.microsoft.com/office/drawing/2014/main" id="{F60E5AA9-3765-4AF7-82F8-FD92FB7E1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177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s://d2ygwrecguqg66.cloudfront.net/data/presentations/38948878/slides/big/n3ZC__1611595251__0264__sqkI.jpg?1615538564">
            <a:extLst>
              <a:ext uri="{FF2B5EF4-FFF2-40B4-BE49-F238E27FC236}">
                <a16:creationId xmlns:a16="http://schemas.microsoft.com/office/drawing/2014/main" id="{781A01E0-7CE4-4582-A337-7D1E79DCE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763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s://d2ygwrecguqg66.cloudfront.net/data/presentations/38948878/slides/big/n3ZC__1611595251__0269__neNB.jpg?1615538564">
            <a:extLst>
              <a:ext uri="{FF2B5EF4-FFF2-40B4-BE49-F238E27FC236}">
                <a16:creationId xmlns:a16="http://schemas.microsoft.com/office/drawing/2014/main" id="{F353DE56-8A88-42FB-9C40-A5A076A5C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39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s://d2ygwrecguqg66.cloudfront.net/data/presentations/38948878/slides/big/n3ZC__1611595251__0270__7Zcc.jpg?1615538564">
            <a:extLst>
              <a:ext uri="{FF2B5EF4-FFF2-40B4-BE49-F238E27FC236}">
                <a16:creationId xmlns:a16="http://schemas.microsoft.com/office/drawing/2014/main" id="{E448A156-05CC-401B-9395-CD22D30EC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341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s://d2ygwrecguqg66.cloudfront.net/data/presentations/38948878/slides/big/n3ZC__1611595251__0271__1TqO.jpg?1615538564">
            <a:extLst>
              <a:ext uri="{FF2B5EF4-FFF2-40B4-BE49-F238E27FC236}">
                <a16:creationId xmlns:a16="http://schemas.microsoft.com/office/drawing/2014/main" id="{E642A658-F9F1-43DF-BACE-BF891B89E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525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s://d2ygwrecguqg66.cloudfront.net/data/presentations/38948878/slides/big/n3ZC__1611595251__0272__PcZa.jpg?1615538564">
            <a:extLst>
              <a:ext uri="{FF2B5EF4-FFF2-40B4-BE49-F238E27FC236}">
                <a16:creationId xmlns:a16="http://schemas.microsoft.com/office/drawing/2014/main" id="{AB8D3B99-2085-41C8-86DC-EA1EB0010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01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d2ygwrecguqg66.cloudfront.net/data/presentations/38948878/slides/big/n3ZC__1611595251__0003__kLDg.jpg?1615538564">
            <a:extLst>
              <a:ext uri="{FF2B5EF4-FFF2-40B4-BE49-F238E27FC236}">
                <a16:creationId xmlns:a16="http://schemas.microsoft.com/office/drawing/2014/main" id="{07F1697D-BBF9-4E7F-A2B4-5B0BF89B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477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s://d2ygwrecguqg66.cloudfront.net/data/presentations/38948878/slides/big/n3ZC__1611595251__0273__s72F.jpg?1615538564">
            <a:extLst>
              <a:ext uri="{FF2B5EF4-FFF2-40B4-BE49-F238E27FC236}">
                <a16:creationId xmlns:a16="http://schemas.microsoft.com/office/drawing/2014/main" id="{29F42715-D3C2-49DC-934D-209C6A25E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86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s://d2ygwrecguqg66.cloudfront.net/data/presentations/38948878/slides/big/n3ZC__1611595251__0274__DZAN.jpg?1615538564">
            <a:extLst>
              <a:ext uri="{FF2B5EF4-FFF2-40B4-BE49-F238E27FC236}">
                <a16:creationId xmlns:a16="http://schemas.microsoft.com/office/drawing/2014/main" id="{481E0D58-F0B3-4BA7-8162-785F03156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41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d2ygwrecguqg66.cloudfront.net/data/presentations/38948878/slides/big/n3ZC__1611595251__0025__URNn.jpg?1615538564">
            <a:extLst>
              <a:ext uri="{FF2B5EF4-FFF2-40B4-BE49-F238E27FC236}">
                <a16:creationId xmlns:a16="http://schemas.microsoft.com/office/drawing/2014/main" id="{3F590E85-C6AD-4537-AA94-27B476310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52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d2ygwrecguqg66.cloudfront.net/data/presentations/38948878/slides/big/n3ZC__1611595251__0062__dp9V.jpg?1615538564">
            <a:extLst>
              <a:ext uri="{FF2B5EF4-FFF2-40B4-BE49-F238E27FC236}">
                <a16:creationId xmlns:a16="http://schemas.microsoft.com/office/drawing/2014/main" id="{EC940F49-9471-4049-9C37-DE0718E6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43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d2ygwrecguqg66.cloudfront.net/data/presentations/38948878/slides/big/n3ZC__1611595251__0066__HJXw.jpg?1615538564">
            <a:extLst>
              <a:ext uri="{FF2B5EF4-FFF2-40B4-BE49-F238E27FC236}">
                <a16:creationId xmlns:a16="http://schemas.microsoft.com/office/drawing/2014/main" id="{8577801E-D64A-41C7-941A-AE1F6FD75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381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d2ygwrecguqg66.cloudfront.net/data/presentations/38948878/slides/big/n3ZC__1611595251__0067__hPdk.jpg?1615538564">
            <a:extLst>
              <a:ext uri="{FF2B5EF4-FFF2-40B4-BE49-F238E27FC236}">
                <a16:creationId xmlns:a16="http://schemas.microsoft.com/office/drawing/2014/main" id="{2C929D55-BDA9-4B0A-8524-50E533455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529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d2ygwrecguqg66.cloudfront.net/data/presentations/38948878/slides/big/n3ZC__1611595251__0068__Z7LK.jpg?1615538564">
            <a:extLst>
              <a:ext uri="{FF2B5EF4-FFF2-40B4-BE49-F238E27FC236}">
                <a16:creationId xmlns:a16="http://schemas.microsoft.com/office/drawing/2014/main" id="{C752E2BB-56E9-442D-8B52-B6E2553C5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7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8052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5588</TotalTime>
  <Words>1506</Words>
  <Application>Microsoft Office PowerPoint</Application>
  <PresentationFormat>全屏显示(4:3)</PresentationFormat>
  <Paragraphs>122</Paragraphs>
  <Slides>41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W.M LEE</dc:creator>
  <cp:lastModifiedBy>dongyu lin</cp:lastModifiedBy>
  <cp:revision>794</cp:revision>
  <dcterms:created xsi:type="dcterms:W3CDTF">2020-06-20T14:14:21Z</dcterms:created>
  <dcterms:modified xsi:type="dcterms:W3CDTF">2021-05-20T07:34:45Z</dcterms:modified>
</cp:coreProperties>
</file>